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aclausen/ddi-midterm?tab=readme-ov-file#visualization-of-data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baclausen/ddi-midterm?tab=readme-ov-file#cleanin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aclausen/ddi-midterm?tab=readme-ov-file#exploratory-focuses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github.com/baclausen/ddi-midterm?tab=readme-ov-file#overview" TargetMode="External"/><Relationship Id="rId10" Type="http://schemas.openxmlformats.org/officeDocument/2006/relationships/hyperlink" Target="https://github.com/baclausen/ddi-midterm?tab=readme-ov-file#sources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baclausen/ddi-midterm?tab=readme-ov-file#conclus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Digital piracy of</a:t>
            </a:r>
            <a:br>
              <a:rPr lang="en-US" dirty="0"/>
            </a:br>
            <a:r>
              <a:rPr lang="en-US" dirty="0"/>
              <a:t>us 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Burton Clausen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DDI-13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November 2025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220586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1987019"/>
            <a:ext cx="3634168" cy="35417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Overview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Exploratory Focuses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Cleaning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Aides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6DDAE-577C-56A9-3E47-73BF2290A7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867" y="502466"/>
            <a:ext cx="7087612" cy="556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AF803C-9B1E-78CA-0FE2-6CB7C5D587DB}"/>
              </a:ext>
            </a:extLst>
          </p:cNvPr>
          <p:cNvSpPr txBox="1"/>
          <p:nvPr/>
        </p:nvSpPr>
        <p:spPr>
          <a:xfrm>
            <a:off x="1972726" y="835983"/>
            <a:ext cx="9897534" cy="51860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2800" b="1" i="0" dirty="0">
                <a:effectLst/>
                <a:latin typeface="-apple-system"/>
              </a:rPr>
              <a:t>Overview</a:t>
            </a:r>
            <a:endParaRPr lang="en-US" sz="2000" b="1" i="0" dirty="0">
              <a:effectLst/>
              <a:latin typeface="-apple-system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2000" b="0" i="0" dirty="0">
                <a:effectLst/>
                <a:latin typeface="-apple-system"/>
              </a:rPr>
              <a:t>Digital piracy is a persistent issue impacting the film, and TV sectors, costing the U.S. billions annually </a:t>
            </a:r>
          </a:p>
          <a:p>
            <a:pPr algn="l">
              <a:spcAft>
                <a:spcPts val="1200"/>
              </a:spcAft>
              <a:buNone/>
            </a:pPr>
            <a:r>
              <a:rPr lang="en-US" sz="2000" b="0" i="0" dirty="0">
                <a:effectLst/>
                <a:latin typeface="-apple-system"/>
              </a:rPr>
              <a:t>Despite availability of legal platforms, high costs and content fragmentation. </a:t>
            </a:r>
          </a:p>
          <a:p>
            <a:pPr algn="l">
              <a:spcAft>
                <a:spcPts val="1200"/>
              </a:spcAft>
              <a:buNone/>
            </a:pPr>
            <a:endParaRPr lang="en-US" sz="2000" dirty="0">
              <a:latin typeface="-apple-system"/>
            </a:endParaRPr>
          </a:p>
          <a:p>
            <a:pPr algn="l">
              <a:spcAft>
                <a:spcPts val="1200"/>
              </a:spcAft>
              <a:buNone/>
            </a:pPr>
            <a:r>
              <a:rPr lang="en-US" sz="2000" b="0" i="0" dirty="0">
                <a:effectLst/>
                <a:latin typeface="-apple-system"/>
              </a:rPr>
              <a:t>This exploratory data analysis observes trends and/correlations in pirated video files to identify what categories of video content are the most susceptible.</a:t>
            </a:r>
          </a:p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2800" b="1" i="0" dirty="0">
                <a:effectLst/>
                <a:latin typeface="-apple-system"/>
              </a:rPr>
              <a:t>Exploratory Focuses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 How has piracy grown over the past three decades?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 What correlations exist between upload time, the number of downloads,</a:t>
            </a:r>
            <a:r>
              <a:rPr lang="en-US" sz="2000" dirty="0">
                <a:latin typeface="-apple-system"/>
              </a:rPr>
              <a:t> </a:t>
            </a:r>
            <a:r>
              <a:rPr lang="en-US" sz="2000" b="0" i="0" dirty="0">
                <a:effectLst/>
                <a:latin typeface="-apple-system"/>
              </a:rPr>
              <a:t>download rate,    and IMDb rating?</a:t>
            </a:r>
          </a:p>
        </p:txBody>
      </p:sp>
    </p:spTree>
    <p:extLst>
      <p:ext uri="{BB962C8B-B14F-4D97-AF65-F5344CB8AC3E}">
        <p14:creationId xmlns:p14="http://schemas.microsoft.com/office/powerpoint/2010/main" val="173737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1CB68-538E-0E49-8135-283DC2442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B7B91A-71C5-6AFD-30E3-DBB7A2F8AEC3}"/>
              </a:ext>
            </a:extLst>
          </p:cNvPr>
          <p:cNvSpPr txBox="1"/>
          <p:nvPr/>
        </p:nvSpPr>
        <p:spPr>
          <a:xfrm>
            <a:off x="1972726" y="782125"/>
            <a:ext cx="9897534" cy="529375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2800" b="1" i="0" dirty="0">
                <a:effectLst/>
                <a:latin typeface="-apple-system"/>
              </a:rPr>
              <a:t>Cleaning and Preparation</a:t>
            </a:r>
            <a:endParaRPr lang="en-US" sz="2000" b="1" i="0" dirty="0">
              <a:effectLst/>
              <a:latin typeface="-apple-system"/>
            </a:endParaRPr>
          </a:p>
          <a:p>
            <a:r>
              <a:rPr lang="en-US" sz="2000" b="1" dirty="0"/>
              <a:t>Filtering -</a:t>
            </a:r>
            <a:r>
              <a:rPr lang="en-US" sz="2000" dirty="0"/>
              <a:t> only content originating in the United States</a:t>
            </a:r>
          </a:p>
          <a:p>
            <a:endParaRPr lang="en-US" sz="2000" b="1" dirty="0"/>
          </a:p>
          <a:p>
            <a:r>
              <a:rPr lang="en-US" sz="2000" b="1" dirty="0"/>
              <a:t>Dropping the Dead Weight</a:t>
            </a:r>
            <a:r>
              <a:rPr lang="en-US" sz="2000" dirty="0"/>
              <a:t> </a:t>
            </a:r>
            <a:r>
              <a:rPr lang="en-US" sz="2000" b="1" dirty="0"/>
              <a:t>-</a:t>
            </a:r>
            <a:r>
              <a:rPr lang="en-US" sz="2000" dirty="0"/>
              <a:t> eliminate columns which were of no use or held no interest</a:t>
            </a:r>
          </a:p>
          <a:p>
            <a:endParaRPr lang="en-US" sz="2000" b="1" dirty="0"/>
          </a:p>
          <a:p>
            <a:r>
              <a:rPr lang="en-US" sz="2000" b="1" dirty="0"/>
              <a:t>Formatting -</a:t>
            </a:r>
            <a:r>
              <a:rPr lang="en-US" sz="2000" dirty="0"/>
              <a:t> Numbers were converted from strings, dates were converted and given a uniform format, and uniform runtimes were derived from several varying formats.</a:t>
            </a:r>
          </a:p>
          <a:p>
            <a:endParaRPr lang="en-US" sz="2000" b="1" dirty="0"/>
          </a:p>
          <a:p>
            <a:r>
              <a:rPr lang="en-US" sz="2000" b="1" dirty="0"/>
              <a:t>Removing Duplicates -</a:t>
            </a:r>
            <a:r>
              <a:rPr lang="en-US" sz="2000" dirty="0"/>
              <a:t> by </a:t>
            </a:r>
            <a:r>
              <a:rPr lang="en-US" sz="2000" i="1" dirty="0"/>
              <a:t>title, director, and release date</a:t>
            </a:r>
            <a:r>
              <a:rPr lang="en-US" sz="2000" dirty="0"/>
              <a:t> to ensure valid duplicates, keeping the instance with the highest download rate</a:t>
            </a:r>
          </a:p>
          <a:p>
            <a:endParaRPr lang="en-US" sz="2000" b="1" dirty="0"/>
          </a:p>
          <a:p>
            <a:r>
              <a:rPr lang="en-US" sz="2000" b="1" dirty="0"/>
              <a:t>Filling the blanks -</a:t>
            </a:r>
            <a:r>
              <a:rPr lang="en-US" sz="2000" dirty="0"/>
              <a:t> 'Not available’ for missing strings and mean values for numeric data.</a:t>
            </a:r>
          </a:p>
          <a:p>
            <a:endParaRPr lang="en-US" sz="2000" b="1" dirty="0"/>
          </a:p>
          <a:p>
            <a:r>
              <a:rPr lang="en-US" sz="2000" b="1" dirty="0"/>
              <a:t>Additional Engineering -</a:t>
            </a:r>
            <a:r>
              <a:rPr lang="en-US" sz="2000" dirty="0"/>
              <a:t> New columns performing useful calculations were added before the entirety of the data was organized logically and sorted. Additional filters functions were created for analysis.</a:t>
            </a:r>
          </a:p>
        </p:txBody>
      </p:sp>
    </p:spTree>
    <p:extLst>
      <p:ext uri="{BB962C8B-B14F-4D97-AF65-F5344CB8AC3E}">
        <p14:creationId xmlns:p14="http://schemas.microsoft.com/office/powerpoint/2010/main" val="384750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FCABF-3ED6-E665-615C-0D5B5525C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2638B8-121C-8CD2-1155-8AE3B1E03A35}"/>
              </a:ext>
            </a:extLst>
          </p:cNvPr>
          <p:cNvSpPr txBox="1"/>
          <p:nvPr/>
        </p:nvSpPr>
        <p:spPr>
          <a:xfrm>
            <a:off x="2463791" y="5122796"/>
            <a:ext cx="9398007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dirty="0"/>
              <a:t>Direct correlation with number of downloads compared to views</a:t>
            </a:r>
          </a:p>
          <a:p>
            <a:endParaRPr lang="en-US" dirty="0"/>
          </a:p>
          <a:p>
            <a:r>
              <a:rPr lang="en-US" dirty="0"/>
              <a:t>Not a strong correlation between IMDb rating and download_rate/popularity</a:t>
            </a:r>
          </a:p>
          <a:p>
            <a:endParaRPr lang="en-US" dirty="0"/>
          </a:p>
          <a:p>
            <a:r>
              <a:rPr lang="en-US" dirty="0"/>
              <a:t>Not a strong correlation between days_before_posted and the download_rate …worth exploring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8C4D9-70C3-2253-FF2E-68F2E885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46" y="205531"/>
            <a:ext cx="6451094" cy="483576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4780C-BD0C-112C-C140-75CE4A5CF4D2}"/>
              </a:ext>
            </a:extLst>
          </p:cNvPr>
          <p:cNvSpPr txBox="1"/>
          <p:nvPr/>
        </p:nvSpPr>
        <p:spPr>
          <a:xfrm>
            <a:off x="1109132" y="2715800"/>
            <a:ext cx="239606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3200" b="1" i="0" dirty="0">
                <a:effectLst/>
                <a:latin typeface="-apple-system"/>
              </a:rPr>
              <a:t>Correlations</a:t>
            </a:r>
            <a:endParaRPr lang="en-US" sz="2400" b="1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7918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6AD1B-3991-08AA-0AA3-21755AB4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52468D-8CF2-1107-363E-9E2E7E222FCC}"/>
              </a:ext>
            </a:extLst>
          </p:cNvPr>
          <p:cNvSpPr txBox="1"/>
          <p:nvPr/>
        </p:nvSpPr>
        <p:spPr>
          <a:xfrm>
            <a:off x="2048934" y="5122797"/>
            <a:ext cx="983826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dirty="0"/>
              <a:t>LEFT: Representation of the observation above showing a very strong logical connection between views and downloads.</a:t>
            </a:r>
          </a:p>
          <a:p>
            <a:endParaRPr lang="en-US" dirty="0"/>
          </a:p>
          <a:p>
            <a:r>
              <a:rPr lang="en-US" dirty="0"/>
              <a:t>RIGHT: Most popular content IS uploaded shortly after release date, but there is an abundance of data posted after pirating sites gained popularity.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AF0C3-CB66-027C-6B22-A08802607CE6}"/>
              </a:ext>
            </a:extLst>
          </p:cNvPr>
          <p:cNvSpPr txBox="1"/>
          <p:nvPr/>
        </p:nvSpPr>
        <p:spPr>
          <a:xfrm>
            <a:off x="4897967" y="182722"/>
            <a:ext cx="239606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3200" b="1" i="0" dirty="0">
                <a:effectLst/>
                <a:latin typeface="-apple-system"/>
              </a:rPr>
              <a:t>Correlations</a:t>
            </a:r>
            <a:endParaRPr lang="en-US" sz="2400" b="1" i="0" dirty="0">
              <a:effectLst/>
              <a:latin typeface="-apple-system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013B1E-8D88-E4D7-8D42-844B1DF42F23}"/>
              </a:ext>
            </a:extLst>
          </p:cNvPr>
          <p:cNvGrpSpPr/>
          <p:nvPr/>
        </p:nvGrpSpPr>
        <p:grpSpPr>
          <a:xfrm>
            <a:off x="533190" y="950220"/>
            <a:ext cx="11125621" cy="3807131"/>
            <a:chOff x="355595" y="950220"/>
            <a:chExt cx="11125621" cy="38071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690BF-6B2B-687F-1794-1D02E077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950220"/>
              <a:ext cx="5385217" cy="380713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0558E6-0598-E633-919A-52C3AFB1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595" y="950220"/>
              <a:ext cx="5666426" cy="380713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8972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E01E-1F6D-1E03-5F3E-536E0BDD4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5CC484-C513-4655-4260-E4104E731D64}"/>
              </a:ext>
            </a:extLst>
          </p:cNvPr>
          <p:cNvSpPr txBox="1"/>
          <p:nvPr/>
        </p:nvSpPr>
        <p:spPr>
          <a:xfrm>
            <a:off x="8117633" y="1556958"/>
            <a:ext cx="3769566" cy="3970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b="1" dirty="0"/>
              <a:t>TAKEAWAYS: </a:t>
            </a:r>
          </a:p>
          <a:p>
            <a:endParaRPr lang="en-US" dirty="0"/>
          </a:p>
          <a:p>
            <a:r>
              <a:rPr lang="en-US" dirty="0"/>
              <a:t>1 - From 1993 to 2009 the US produced more content than was supported by pirating sites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2 - Large uptick around 2010</a:t>
            </a:r>
          </a:p>
          <a:p>
            <a:r>
              <a:rPr lang="en-US" dirty="0"/>
              <a:t>Highspeed internet availability</a:t>
            </a:r>
          </a:p>
          <a:p>
            <a:r>
              <a:rPr lang="en-US" dirty="0"/>
              <a:t>DVD/Blu-ray quality content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3 - Pirated content outpaces Hollywood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9B70D-2A7B-E123-B763-876618024DCF}"/>
              </a:ext>
            </a:extLst>
          </p:cNvPr>
          <p:cNvSpPr txBox="1"/>
          <p:nvPr/>
        </p:nvSpPr>
        <p:spPr>
          <a:xfrm>
            <a:off x="4897967" y="182722"/>
            <a:ext cx="239606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3200" b="1" i="0" dirty="0">
                <a:effectLst/>
                <a:latin typeface="-apple-system"/>
              </a:rPr>
              <a:t>Correlations</a:t>
            </a:r>
            <a:endParaRPr lang="en-US" sz="2400" b="1" i="0" dirty="0"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E9C38-3B7A-CE39-2DCE-4AC35947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8" y="950976"/>
            <a:ext cx="7853837" cy="51419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600C1F-FF17-34B9-B354-1585286FDD4A}"/>
              </a:ext>
            </a:extLst>
          </p:cNvPr>
          <p:cNvSpPr txBox="1"/>
          <p:nvPr/>
        </p:nvSpPr>
        <p:spPr>
          <a:xfrm>
            <a:off x="7753735" y="5453719"/>
            <a:ext cx="105850" cy="369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750" dirty="0">
                <a:solidFill>
                  <a:schemeClr val="bg1"/>
                </a:solidFill>
                <a:latin typeface="-apple-system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900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899F7-4151-EE0F-E063-BE7D2CF95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9D73BB-02D3-8D84-199D-BBE7FB83C541}"/>
              </a:ext>
            </a:extLst>
          </p:cNvPr>
          <p:cNvSpPr txBox="1"/>
          <p:nvPr/>
        </p:nvSpPr>
        <p:spPr>
          <a:xfrm>
            <a:off x="4380420" y="182722"/>
            <a:ext cx="3431160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3200" b="1" i="0" dirty="0">
                <a:effectLst/>
                <a:latin typeface="-apple-system"/>
              </a:rPr>
              <a:t>Top 10 Downloads</a:t>
            </a:r>
            <a:endParaRPr lang="en-US" sz="2400" b="1" i="0" dirty="0">
              <a:effectLst/>
              <a:latin typeface="-apple-syste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333D8-20D5-324F-7E87-8F990848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5" y="1353548"/>
            <a:ext cx="12061371" cy="41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96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137</TotalTime>
  <Words>372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Tw Cen MT</vt:lpstr>
      <vt:lpstr>Circuit</vt:lpstr>
      <vt:lpstr>Digital piracy of us content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B. C.</dc:creator>
  <cp:lastModifiedBy>B. C.</cp:lastModifiedBy>
  <cp:revision>1</cp:revision>
  <dcterms:created xsi:type="dcterms:W3CDTF">2025-11-05T19:08:42Z</dcterms:created>
  <dcterms:modified xsi:type="dcterms:W3CDTF">2025-11-05T21:25:51Z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